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2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7187E6-40B2-4CD5-A830-D16C17B8B10F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8823B2-D08D-43A9-9659-28755CC8E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744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3319021F-6649-4A45-BD94-6854D0A55944}" type="slidenum">
              <a:rPr lang="en-US" sz="1200"/>
              <a:pPr/>
              <a:t>1</a:t>
            </a:fld>
            <a:endParaRPr lang="en-US" sz="1200"/>
          </a:p>
        </p:txBody>
      </p:sp>
      <p:sp>
        <p:nvSpPr>
          <p:cNvPr id="3072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57EFD351-97DA-4A54-BCB0-A5E1DA369A1A}" type="slidenum">
              <a:rPr lang="en-US" sz="1200"/>
              <a:pPr/>
              <a:t>2</a:t>
            </a:fld>
            <a:endParaRPr lang="en-US" sz="1200"/>
          </a:p>
        </p:txBody>
      </p:sp>
      <p:sp>
        <p:nvSpPr>
          <p:cNvPr id="3174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70FB4494-74D2-429A-A70E-1F59F7D14EEC}" type="slidenum">
              <a:rPr lang="en-US" sz="1200"/>
              <a:pPr/>
              <a:t>3</a:t>
            </a:fld>
            <a:endParaRPr lang="en-US" sz="1200"/>
          </a:p>
        </p:txBody>
      </p:sp>
      <p:sp>
        <p:nvSpPr>
          <p:cNvPr id="3277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0F5CE160-B3D0-48ED-BAF6-638322A647D3}" type="slidenum">
              <a:rPr lang="en-US" sz="1200"/>
              <a:pPr/>
              <a:t>4</a:t>
            </a:fld>
            <a:endParaRPr lang="en-US" sz="1200"/>
          </a:p>
        </p:txBody>
      </p:sp>
      <p:sp>
        <p:nvSpPr>
          <p:cNvPr id="3379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DEBD251B-2444-408E-A80A-AB415F2996D3}" type="slidenum">
              <a:rPr lang="en-US" sz="1200"/>
              <a:pPr/>
              <a:t>5</a:t>
            </a:fld>
            <a:endParaRPr lang="en-US" sz="1200"/>
          </a:p>
        </p:txBody>
      </p:sp>
      <p:sp>
        <p:nvSpPr>
          <p:cNvPr id="3481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896CE811-6D58-47DE-98D8-4580786EF0D0}" type="slidenum">
              <a:rPr lang="en-US" sz="1200"/>
              <a:pPr/>
              <a:t>6</a:t>
            </a:fld>
            <a:endParaRPr lang="en-US" sz="1200"/>
          </a:p>
        </p:txBody>
      </p:sp>
      <p:sp>
        <p:nvSpPr>
          <p:cNvPr id="3584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BFD7E84D-1628-441A-A120-613C41985CC2}" type="slidenum">
              <a:rPr lang="en-US" sz="1200"/>
              <a:pPr/>
              <a:t>7</a:t>
            </a:fld>
            <a:endParaRPr lang="en-US" sz="1200"/>
          </a:p>
        </p:txBody>
      </p:sp>
      <p:sp>
        <p:nvSpPr>
          <p:cNvPr id="3686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48868DDE-2ADD-4313-9457-F4F1136BB454}" type="slidenum">
              <a:rPr lang="en-US" sz="1200"/>
              <a:pPr/>
              <a:t>8</a:t>
            </a:fld>
            <a:endParaRPr lang="en-US" sz="1200"/>
          </a:p>
        </p:txBody>
      </p:sp>
      <p:sp>
        <p:nvSpPr>
          <p:cNvPr id="3789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D4F4DF19-FD2D-4F0F-86E8-A5979EE8A62A}" type="datetimeFigureOut">
              <a:rPr lang="en-US" smtClean="0"/>
              <a:t>3/8/2012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772C265C-0D9F-4A77-BEEA-E8A14534C2F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Chapter 18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Classification</a:t>
            </a:r>
          </a:p>
        </p:txBody>
      </p:sp>
    </p:spTree>
    <p:extLst>
      <p:ext uri="{BB962C8B-B14F-4D97-AF65-F5344CB8AC3E}">
        <p14:creationId xmlns:p14="http://schemas.microsoft.com/office/powerpoint/2010/main" val="348549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1219200"/>
            <a:ext cx="6324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Section 18-1: History of Taxonomy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Tahoma" pitchFamily="-48" charset="0"/>
              <a:buChar char="•"/>
              <a:defRPr/>
            </a:pPr>
            <a:r>
              <a:rPr lang="en-US" b="1" i="1" smtClean="0"/>
              <a:t>Taxonomy </a:t>
            </a:r>
            <a:r>
              <a:rPr lang="en-US" smtClean="0"/>
              <a:t> is the branch of biology that names and groups organisms according to their characteristics and evolutionary history.</a:t>
            </a:r>
          </a:p>
          <a:p>
            <a:pPr eaLnBrk="1" hangingPunct="1">
              <a:buFont typeface="Tahoma" pitchFamily="-48" charset="0"/>
              <a:buChar char="•"/>
              <a:defRPr/>
            </a:pPr>
            <a:endParaRPr lang="en-US" smtClean="0"/>
          </a:p>
          <a:p>
            <a:pPr eaLnBrk="1" hangingPunct="1">
              <a:buFont typeface="Tahoma" pitchFamily="-48" charset="0"/>
              <a:buChar char="•"/>
              <a:defRPr/>
            </a:pPr>
            <a:r>
              <a:rPr lang="en-US" smtClean="0"/>
              <a:t>The first classification system was set up by Greek philosopher Aristotle, he classified organisms as plants or animals.</a:t>
            </a:r>
            <a:endParaRPr lang="en-US" b="1" i="1" smtClean="0"/>
          </a:p>
        </p:txBody>
      </p:sp>
    </p:spTree>
    <p:extLst>
      <p:ext uri="{BB962C8B-B14F-4D97-AF65-F5344CB8AC3E}">
        <p14:creationId xmlns:p14="http://schemas.microsoft.com/office/powerpoint/2010/main" val="98623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0" y="1219200"/>
            <a:ext cx="6172200" cy="13716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Section 18-1: History of Taxonomy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Tahoma" pitchFamily="-48" charset="0"/>
              <a:buChar char="•"/>
              <a:defRPr/>
            </a:pPr>
            <a:r>
              <a:rPr lang="en-US" smtClean="0"/>
              <a:t>Swedish naturalist, Carolus Linnaeus came up with the next famous system of classification.</a:t>
            </a:r>
          </a:p>
          <a:p>
            <a:pPr eaLnBrk="1" hangingPunct="1">
              <a:buFont typeface="Tahoma" pitchFamily="-48" charset="0"/>
              <a:buChar char="•"/>
              <a:defRPr/>
            </a:pPr>
            <a:endParaRPr lang="en-US" smtClean="0"/>
          </a:p>
          <a:p>
            <a:pPr eaLnBrk="1" hangingPunct="1">
              <a:buFont typeface="Tahoma" pitchFamily="-48" charset="0"/>
              <a:buChar char="•"/>
              <a:defRPr/>
            </a:pPr>
            <a:r>
              <a:rPr lang="en-US" smtClean="0"/>
              <a:t>He used an organisms morphology, structure and function, to place it in the system.</a:t>
            </a:r>
          </a:p>
        </p:txBody>
      </p:sp>
    </p:spTree>
    <p:extLst>
      <p:ext uri="{BB962C8B-B14F-4D97-AF65-F5344CB8AC3E}">
        <p14:creationId xmlns:p14="http://schemas.microsoft.com/office/powerpoint/2010/main" val="362135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362200" y="1219200"/>
            <a:ext cx="6096000" cy="13716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Section 18-1: History of Taxonomy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z="2400" smtClean="0"/>
              <a:t>The Linnean system is a nested hierarchy of seven different levels:</a:t>
            </a:r>
          </a:p>
          <a:p>
            <a:pPr lvl="1"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endParaRPr lang="en-US" sz="2000" smtClean="0"/>
          </a:p>
          <a:p>
            <a:pPr lvl="1"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z="2000" smtClean="0"/>
              <a:t>KINGDOM</a:t>
            </a:r>
          </a:p>
          <a:p>
            <a:pPr lvl="1"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z="2000" smtClean="0"/>
              <a:t>PHYLUM</a:t>
            </a:r>
          </a:p>
          <a:p>
            <a:pPr lvl="1"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z="2000" smtClean="0"/>
              <a:t>CLASS</a:t>
            </a:r>
          </a:p>
          <a:p>
            <a:pPr lvl="1"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z="2000" smtClean="0"/>
              <a:t>ORDER </a:t>
            </a:r>
          </a:p>
          <a:p>
            <a:pPr lvl="1"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z="2000" smtClean="0"/>
              <a:t>FAMILY </a:t>
            </a:r>
          </a:p>
          <a:p>
            <a:pPr lvl="1"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z="2000" smtClean="0"/>
              <a:t>GENUS</a:t>
            </a:r>
          </a:p>
          <a:p>
            <a:pPr lvl="1" eaLnBrk="1" hangingPunct="1">
              <a:lnSpc>
                <a:spcPct val="90000"/>
              </a:lnSpc>
              <a:buFont typeface="Tahoma" pitchFamily="-48" charset="0"/>
              <a:buChar char="•"/>
              <a:defRPr/>
            </a:pPr>
            <a:r>
              <a:rPr lang="en-US" sz="2000" smtClean="0"/>
              <a:t>SPECIES </a:t>
            </a:r>
          </a:p>
        </p:txBody>
      </p:sp>
    </p:spTree>
    <p:extLst>
      <p:ext uri="{BB962C8B-B14F-4D97-AF65-F5344CB8AC3E}">
        <p14:creationId xmlns:p14="http://schemas.microsoft.com/office/powerpoint/2010/main" val="218446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>
          <a:xfrm>
            <a:off x="2438400" y="1219200"/>
            <a:ext cx="6019800" cy="13716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Section 18-1: History of Taxonomy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Tahoma" pitchFamily="-48" charset="0"/>
              <a:buChar char="•"/>
              <a:defRPr/>
            </a:pPr>
            <a:r>
              <a:rPr lang="en-US" smtClean="0"/>
              <a:t>The names of organisms in Linnean classification are made up of two parts (binomial nomeclature).</a:t>
            </a:r>
          </a:p>
          <a:p>
            <a:pPr eaLnBrk="1" hangingPunct="1">
              <a:buFont typeface="Tahoma" pitchFamily="-48" charset="0"/>
              <a:buChar char="•"/>
              <a:defRPr/>
            </a:pPr>
            <a:endParaRPr lang="en-US" smtClean="0"/>
          </a:p>
          <a:p>
            <a:pPr eaLnBrk="1" hangingPunct="1">
              <a:buFont typeface="Tahoma" pitchFamily="-48" charset="0"/>
              <a:buChar char="•"/>
              <a:defRPr/>
            </a:pPr>
            <a:r>
              <a:rPr lang="en-US" smtClean="0"/>
              <a:t>The first part is the genus and the second part is the </a:t>
            </a:r>
            <a:r>
              <a:rPr lang="en-US" b="1" i="1" smtClean="0"/>
              <a:t>species identifier</a:t>
            </a:r>
            <a:r>
              <a:rPr lang="en-US" smtClean="0"/>
              <a:t>, usually a descriptive term.</a:t>
            </a:r>
          </a:p>
        </p:txBody>
      </p:sp>
    </p:spTree>
    <p:extLst>
      <p:ext uri="{BB962C8B-B14F-4D97-AF65-F5344CB8AC3E}">
        <p14:creationId xmlns:p14="http://schemas.microsoft.com/office/powerpoint/2010/main" val="400974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2362200" y="1219200"/>
            <a:ext cx="6096000" cy="13716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Section 18-1: History of Taxonomy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buFont typeface="Tahoma" pitchFamily="-48" charset="0"/>
              <a:buChar char="•"/>
              <a:defRPr/>
            </a:pPr>
            <a:r>
              <a:rPr lang="en-US" sz="2400" smtClean="0"/>
              <a:t>Some organisms are very similar and may only be separated by region or by one characteristic.</a:t>
            </a:r>
          </a:p>
          <a:p>
            <a:pPr eaLnBrk="1" hangingPunct="1">
              <a:buFont typeface="Tahoma" pitchFamily="-48" charset="0"/>
              <a:buChar char="•"/>
              <a:defRPr/>
            </a:pPr>
            <a:endParaRPr lang="en-US" sz="2400" smtClean="0"/>
          </a:p>
          <a:p>
            <a:pPr eaLnBrk="1" hangingPunct="1">
              <a:buFont typeface="Tahoma" pitchFamily="-48" charset="0"/>
              <a:buChar char="•"/>
              <a:defRPr/>
            </a:pPr>
            <a:r>
              <a:rPr lang="en-US" sz="2400" smtClean="0"/>
              <a:t>In plants similar organisms with very small variations are known as </a:t>
            </a:r>
            <a:r>
              <a:rPr lang="en-US" sz="2400" b="1" i="1" smtClean="0"/>
              <a:t>varieties</a:t>
            </a:r>
            <a:r>
              <a:rPr lang="en-US" sz="2400" smtClean="0"/>
              <a:t>.</a:t>
            </a:r>
          </a:p>
          <a:p>
            <a:pPr eaLnBrk="1" hangingPunct="1">
              <a:buFont typeface="Tahoma" pitchFamily="-48" charset="0"/>
              <a:buChar char="•"/>
              <a:defRPr/>
            </a:pPr>
            <a:endParaRPr lang="en-US" sz="2400" smtClean="0"/>
          </a:p>
          <a:p>
            <a:pPr lvl="1" eaLnBrk="1" hangingPunct="1">
              <a:buFont typeface="Tahoma" pitchFamily="-48" charset="0"/>
              <a:buChar char="•"/>
              <a:defRPr/>
            </a:pPr>
            <a:r>
              <a:rPr lang="en-US" sz="2000" smtClean="0"/>
              <a:t>EXAMPLE: Peaches and Nectarines are varieties of, </a:t>
            </a:r>
            <a:r>
              <a:rPr lang="en-US" sz="2000" i="1" smtClean="0"/>
              <a:t>Prunus persica</a:t>
            </a:r>
            <a:r>
              <a:rPr lang="en-US" sz="2000" smtClean="0"/>
              <a:t> (Peach tree)</a:t>
            </a:r>
          </a:p>
        </p:txBody>
      </p:sp>
    </p:spTree>
    <p:extLst>
      <p:ext uri="{BB962C8B-B14F-4D97-AF65-F5344CB8AC3E}">
        <p14:creationId xmlns:p14="http://schemas.microsoft.com/office/powerpoint/2010/main" val="312994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2362200" y="1219200"/>
            <a:ext cx="6096000" cy="13716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Section 18-1: History of Taxonomy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Tahoma" pitchFamily="-48" charset="0"/>
              <a:buChar char="•"/>
              <a:defRPr/>
            </a:pPr>
            <a:r>
              <a:rPr lang="en-US" smtClean="0"/>
              <a:t>Variations among animals are referred to as </a:t>
            </a:r>
            <a:r>
              <a:rPr lang="en-US" b="1" i="1" smtClean="0"/>
              <a:t>subspecies</a:t>
            </a:r>
            <a:r>
              <a:rPr lang="en-US" smtClean="0"/>
              <a:t>.</a:t>
            </a:r>
          </a:p>
          <a:p>
            <a:pPr eaLnBrk="1" hangingPunct="1">
              <a:buFont typeface="Tahoma" pitchFamily="-48" charset="0"/>
              <a:buChar char="•"/>
              <a:defRPr/>
            </a:pPr>
            <a:endParaRPr lang="en-US" smtClean="0"/>
          </a:p>
          <a:p>
            <a:pPr lvl="1" eaLnBrk="1" hangingPunct="1">
              <a:buFont typeface="Tahoma" pitchFamily="-48" charset="0"/>
              <a:buChar char="•"/>
              <a:defRPr/>
            </a:pPr>
            <a:r>
              <a:rPr lang="en-US" smtClean="0"/>
              <a:t>EXAMPLE: Brown bears and grizzly bears are subspecies of the brown bear, the difference is the size of the bear and the region in which it is located.</a:t>
            </a:r>
          </a:p>
        </p:txBody>
      </p:sp>
    </p:spTree>
    <p:extLst>
      <p:ext uri="{BB962C8B-B14F-4D97-AF65-F5344CB8AC3E}">
        <p14:creationId xmlns:p14="http://schemas.microsoft.com/office/powerpoint/2010/main" val="65844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362200" y="1219200"/>
            <a:ext cx="6096000" cy="13716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Section 18-1: History of Taxonomy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Tahoma" pitchFamily="-48" charset="0"/>
              <a:buChar char="•"/>
              <a:defRPr/>
            </a:pPr>
            <a:r>
              <a:rPr lang="en-US" smtClean="0"/>
              <a:t>Modern classification of organisms is done by </a:t>
            </a:r>
            <a:r>
              <a:rPr lang="en-US" b="1" i="1" smtClean="0"/>
              <a:t>phylogeny</a:t>
            </a:r>
            <a:r>
              <a:rPr lang="en-US" smtClean="0"/>
              <a:t> which is evolutionary history.</a:t>
            </a:r>
          </a:p>
        </p:txBody>
      </p:sp>
      <p:pic>
        <p:nvPicPr>
          <p:cNvPr id="9220" name="Picture 6" descr="http://evolution.berkeley.edu/evosite/evo101/images/domain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733800"/>
            <a:ext cx="4267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642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</TotalTime>
  <Words>278</Words>
  <Application>Microsoft Office PowerPoint</Application>
  <PresentationFormat>On-screen Show (4:3)</PresentationFormat>
  <Paragraphs>44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Austin</vt:lpstr>
      <vt:lpstr>Chapter 18</vt:lpstr>
      <vt:lpstr>Section 18-1: History of Taxonomy</vt:lpstr>
      <vt:lpstr>Section 18-1: History of Taxonomy</vt:lpstr>
      <vt:lpstr>Section 18-1: History of Taxonomy</vt:lpstr>
      <vt:lpstr>Section 18-1: History of Taxonomy</vt:lpstr>
      <vt:lpstr>Section 18-1: History of Taxonomy</vt:lpstr>
      <vt:lpstr>Section 18-1: History of Taxonomy</vt:lpstr>
      <vt:lpstr>Section 18-1: History of Taxonomy</vt:lpstr>
    </vt:vector>
  </TitlesOfParts>
  <Company>GNASD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18</dc:title>
  <dc:creator>prushinskid</dc:creator>
  <cp:lastModifiedBy>prushinskid</cp:lastModifiedBy>
  <cp:revision>1</cp:revision>
  <dcterms:created xsi:type="dcterms:W3CDTF">2012-03-08T15:53:40Z</dcterms:created>
  <dcterms:modified xsi:type="dcterms:W3CDTF">2012-03-08T15:56:04Z</dcterms:modified>
</cp:coreProperties>
</file>